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097280" y="1371600"/>
            <a:ext cx="1097280" cy="73152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160020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97706"/>
                </a:solidFill>
                <a:latin typeface="微軟正黑體"/>
              </a:defRPr>
            </a:pPr>
            <a:r>
              <a:t>南台灣／屏東首座地方創生 ╳ AI 轉型 ╳ 永續影響力加速器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103120"/>
            <a:ext cx="10058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800" b="1">
                <a:solidFill>
                  <a:srgbClr val="FFFFFF"/>
                </a:solidFill>
                <a:latin typeface="微軟正黑體"/>
              </a:defRPr>
            </a:pPr>
            <a:r>
              <a:t>新局轉型・永續深耕</a:t>
            </a:r>
          </a:p>
          <a:p>
            <a:pPr>
              <a:spcBef>
                <a:spcPts val="1000"/>
              </a:spcBef>
              <a:defRPr sz="2000">
                <a:solidFill>
                  <a:srgbClr val="94A3B8"/>
                </a:solidFill>
                <a:latin typeface="微軟正黑體"/>
              </a:defRPr>
            </a:pPr>
            <a:r>
              <a:t>《屏東社區共好與公益數位募資基礎設施 ╳ 創育加速聯盟》營運專案報告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4389120"/>
            <a:ext cx="9966960" cy="164592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371600" y="4526280"/>
            <a:ext cx="94183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微軟正黑體"/>
              </a:defRPr>
            </a:pPr>
            <a:r>
              <a:t>報告人：營運長 報告    |    受文對象：財團法人屏東創生文化藝術基金會 董事長、全體董事暨監察人</a:t>
            </a:r>
          </a:p>
          <a:p>
            <a:pPr>
              <a:spcBef>
                <a:spcPts val="800"/>
              </a:spcBef>
              <a:defRPr sz="1100">
                <a:solidFill>
                  <a:srgbClr val="CBD5E1"/>
                </a:solidFill>
                <a:latin typeface="微軟正黑體"/>
              </a:defRPr>
            </a:pPr>
            <a:r>
              <a:t>• 主辦法人：財團法人屏東創生文化藝術基金會（統一編號：85756317）</a:t>
            </a:r>
            <a:br/>
            <a:r>
              <a:t>• 聯合驅動：PTRCAF ╳ MIDCREATIVE 米德數據 ╳ 高屏戰略合作會計師事務所 ╳ ESG SHARE+</a:t>
            </a:r>
            <a:br/>
            <a:r>
              <a:t>• 法定監督：屏東縣政府文化處（許可文號：屏府文推字第 10924366700 號）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D97706"/>
                </a:solidFill>
                <a:latin typeface="微軟正黑體"/>
              </a:defRPr>
            </a:pPr>
            <a:r>
              <a:t>PART 1｜轉型背景與破局契機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微軟正黑體"/>
              </a:defRPr>
            </a:pPr>
            <a:r>
              <a:t>現狀診斷：傳統模式之困局與轉型迫切性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微軟正黑體"/>
              </a:defRPr>
            </a:pPr>
            <a:r>
              <a:t>財團法人屏東創生文化藝術基金會 (統編: 85756317)  |  文化處核可文號: 屏府文推字第 10924366700 號  |  內部審議機密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5120640" cy="4663440"/>
          </a:xfrm>
          <a:prstGeom prst="roundRect">
            <a:avLst/>
          </a:prstGeom>
          <a:solidFill>
            <a:srgbClr val="FFF1F2"/>
          </a:solidFill>
          <a:ln>
            <a:solidFill>
              <a:srgbClr val="FECD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645920"/>
            <a:ext cx="45720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DC2626"/>
                </a:solidFill>
                <a:latin typeface="微軟正黑體"/>
              </a:defRPr>
            </a:pPr>
            <a:r>
              <a:t>傳統非營利與地方創生之三大瓶頸</a:t>
            </a:r>
          </a:p>
          <a:p>
            <a:pPr>
              <a:spcBef>
                <a:spcPts val="1200"/>
              </a:spcBef>
              <a:defRPr sz="1300" b="1">
                <a:solidFill>
                  <a:srgbClr val="0F172A"/>
                </a:solidFill>
                <a:latin typeface="微軟正黑體"/>
              </a:defRPr>
            </a:pPr>
            <a:r>
              <a:t>✕ 過度依賴單一政府標案補助：</a:t>
            </a:r>
          </a:p>
          <a:p>
            <a:pPr>
              <a:defRPr sz="1100">
                <a:solidFill>
                  <a:srgbClr val="64748B"/>
                </a:solidFill>
                <a:latin typeface="微軟正黑體"/>
              </a:defRPr>
            </a:pPr>
            <a:r>
              <a:t>標案期程一過，缺乏自主造血機制，組織容易陷入停擺與資源斷層。</a:t>
            </a:r>
          </a:p>
          <a:p>
            <a:pPr>
              <a:spcBef>
                <a:spcPts val="1200"/>
              </a:spcBef>
              <a:defRPr sz="1300" b="1">
                <a:solidFill>
                  <a:srgbClr val="0F172A"/>
                </a:solidFill>
                <a:latin typeface="微軟正黑體"/>
              </a:defRPr>
            </a:pPr>
            <a:r>
              <a:t>✕ 免費幫店家做靜態網頁無以為繼：</a:t>
            </a:r>
          </a:p>
          <a:p>
            <a:pPr>
              <a:defRPr sz="1100">
                <a:solidFill>
                  <a:srgbClr val="64748B"/>
                </a:solidFill>
                <a:latin typeface="微軟正黑體"/>
              </a:defRPr>
            </a:pPr>
            <a:r>
              <a:t>散客客製化負擔過重，無法形成長期自籌收入，陷入白工消耗循環。</a:t>
            </a:r>
          </a:p>
          <a:p>
            <a:pPr>
              <a:spcBef>
                <a:spcPts val="1200"/>
              </a:spcBef>
              <a:defRPr sz="1300" b="1">
                <a:solidFill>
                  <a:srgbClr val="0F172A"/>
                </a:solidFill>
                <a:latin typeface="微軟正黑體"/>
              </a:defRPr>
            </a:pPr>
            <a:r>
              <a:t>✕ 基層協會面臨數位與金流門檻：</a:t>
            </a:r>
          </a:p>
          <a:p>
            <a:pPr>
              <a:defRPr sz="1100">
                <a:solidFill>
                  <a:srgbClr val="64748B"/>
                </a:solidFill>
                <a:latin typeface="微軟正黑體"/>
              </a:defRPr>
            </a:pPr>
            <a:r>
              <a:t>在地優質文化與社福團體缺乏專案募款頁面與信用卡支付工具，籌措善款極端困難。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463040"/>
            <a:ext cx="5212080" cy="4663440"/>
          </a:xfrm>
          <a:prstGeom prst="roundRect">
            <a:avLst/>
          </a:prstGeom>
          <a:solidFill>
            <a:srgbClr val="D1FAE5"/>
          </a:solidFill>
          <a:ln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0" y="1645920"/>
            <a:ext cx="466344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59669"/>
                </a:solidFill>
                <a:latin typeface="微軟正黑體"/>
              </a:defRPr>
            </a:pPr>
            <a:r>
              <a:t>本會洞察之三大真實市場剛需</a:t>
            </a:r>
          </a:p>
          <a:p>
            <a:pPr>
              <a:spcBef>
                <a:spcPts val="1200"/>
              </a:spcBef>
              <a:defRPr sz="1300" b="1">
                <a:solidFill>
                  <a:srgbClr val="0F172A"/>
                </a:solidFill>
                <a:latin typeface="微軟正黑體"/>
              </a:defRPr>
            </a:pPr>
            <a:r>
              <a:t>✓ 屏東合規 NPO 的真痛點：</a:t>
            </a:r>
          </a:p>
          <a:p>
            <a:pPr>
              <a:defRPr sz="1100">
                <a:solidFill>
                  <a:srgbClr val="1E293B"/>
                </a:solidFill>
                <a:latin typeface="微軟正黑體"/>
              </a:defRPr>
            </a:pPr>
            <a:r>
              <a:t>已有舊網站，迫切需要「高轉換單一專案募款工具」與「信用卡定期定額直連金流」。</a:t>
            </a:r>
          </a:p>
          <a:p>
            <a:pPr>
              <a:spcBef>
                <a:spcPts val="1200"/>
              </a:spcBef>
              <a:defRPr sz="1300" b="1">
                <a:solidFill>
                  <a:srgbClr val="0F172A"/>
                </a:solidFill>
                <a:latin typeface="微軟正黑體"/>
              </a:defRPr>
            </a:pPr>
            <a:r>
              <a:t>✓ 屏東 16+ 上市櫃企業的剛需：</a:t>
            </a:r>
          </a:p>
          <a:p>
            <a:pPr>
              <a:defRPr sz="1100">
                <a:solidFill>
                  <a:srgbClr val="1E293B"/>
                </a:solidFill>
                <a:latin typeface="微軟正黑體"/>
              </a:defRPr>
            </a:pPr>
            <a:r>
              <a:t>依規定編製永續報告書，迫切需要符合 GRI 203-1 / 413-1 及評鑑 4.21（廠區社區共好）之合規案源。</a:t>
            </a:r>
          </a:p>
          <a:p>
            <a:pPr>
              <a:spcBef>
                <a:spcPts val="1200"/>
              </a:spcBef>
              <a:defRPr sz="1300" b="1">
                <a:solidFill>
                  <a:srgbClr val="0F172A"/>
                </a:solidFill>
                <a:latin typeface="微軟正黑體"/>
              </a:defRPr>
            </a:pPr>
            <a:r>
              <a:t>✓ 屏東初創公司的數位門面：</a:t>
            </a:r>
          </a:p>
          <a:p>
            <a:pPr>
              <a:defRPr sz="1100">
                <a:solidFill>
                  <a:srgbClr val="1E293B"/>
                </a:solidFill>
                <a:latin typeface="微軟正黑體"/>
              </a:defRPr>
            </a:pPr>
            <a:r>
              <a:t>剛在會計師事務所完成工商登記，需要合規、低負擔且現代化的企業搜尋門面。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D97706"/>
                </a:solidFill>
                <a:latin typeface="微軟正黑體"/>
              </a:defRPr>
            </a:pPr>
            <a:r>
              <a:t>PART 1｜轉型背景與破局契機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微軟正黑體"/>
              </a:defRPr>
            </a:pPr>
            <a:r>
              <a:t>戰略重定錨：南台灣首座地方創生加速器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微軟正黑體"/>
              </a:defRPr>
            </a:pPr>
            <a:r>
              <a:t>財團法人屏東創生文化藝術基金會 (統編: 85756317)  |  文化處核可文號: 屏府文推字第 10924366700 號  |  內部審議機密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10698480" cy="82296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463040"/>
            <a:ext cx="103327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D97706"/>
                </a:solidFill>
                <a:latin typeface="微軟正黑體"/>
              </a:defRPr>
            </a:pPr>
            <a:r>
              <a:t>核心定位：『南台灣／屏東首座：地方創生 ╳ AI 轉型 ╳ 永續影響力加速器』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377440"/>
            <a:ext cx="3383280" cy="3749039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2377440"/>
            <a:ext cx="3383280" cy="5486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2423160"/>
            <a:ext cx="3383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微軟正黑體"/>
              </a:defRPr>
            </a:pPr>
            <a:r>
              <a:t>支柱一：對標國際成功模式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017520"/>
            <a:ext cx="30175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  <a:latin typeface="微軟正黑體"/>
              </a:defRPr>
            </a:pPr>
            <a:r>
              <a:t>• 借鏡 Impact Hub 聚落社群策展</a:t>
            </a:r>
            <a:br/>
            <a:r>
              <a:t>• 借鏡 科技濃湯 (TechSoup) 公益團體資格審核</a:t>
            </a:r>
            <a:br/>
            <a:r>
              <a:t>• 借鏡 挖貝 (WaBay) 專案募款工具與行銷培育</a:t>
            </a:r>
            <a:br/>
            <a:r>
              <a:t>• 從單純接案乙方向加速器制高點升級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377440"/>
            <a:ext cx="3383280" cy="3749039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2377440"/>
            <a:ext cx="3383280" cy="54864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2423160"/>
            <a:ext cx="3383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微軟正黑體"/>
              </a:defRPr>
            </a:pPr>
            <a:r>
              <a:t>支柱二：極致輕資產 (Zero-Burn)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3017520"/>
            <a:ext cx="30175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  <a:latin typeface="微軟正黑體"/>
              </a:defRPr>
            </a:pPr>
            <a:r>
              <a:t>• 零場租：免費商借「屏東數位青創基地」</a:t>
            </a:r>
            <a:br/>
            <a:r>
              <a:t>• 零全職冗員：財務會計委外查核記帳</a:t>
            </a:r>
            <a:br/>
            <a:r>
              <a:t>• 零墊款風險：專案簽約確立後才動支成本</a:t>
            </a:r>
            <a:br/>
            <a:r>
              <a:t>• 基金會資產維持零負債、零現金流壓力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2377440"/>
            <a:ext cx="3383280" cy="3749039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2377440"/>
            <a:ext cx="3383280" cy="54864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46720" y="2423160"/>
            <a:ext cx="33832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微軟正黑體"/>
              </a:defRPr>
            </a:pPr>
            <a:r>
              <a:t>支柱三：雙主體專業分工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3017520"/>
            <a:ext cx="301752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  <a:latin typeface="微軟正黑體"/>
              </a:defRPr>
            </a:pPr>
            <a:r>
              <a:t>• 基金會 (PTRCAF)：官方公信力、在地文化審查認證、主辦青創基地沙龍</a:t>
            </a:r>
            <a:br/>
            <a:r>
              <a:t>• 米德數據 (MIDCREATIVE)：系統底層研發、商業對外簽約交付、AI 工程支援</a:t>
            </a:r>
            <a:br/>
            <a:r>
              <a:t>• 依約回饋 15%–20% 服務費予本會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D97706"/>
                </a:solidFill>
                <a:latin typeface="微軟正黑體"/>
              </a:defRPr>
            </a:pPr>
            <a:r>
              <a:t>PART 2｜三大核心執行方案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微軟正黑體"/>
              </a:defRPr>
            </a:pPr>
            <a:r>
              <a:t>行動一：屏東合規公益數位募款基礎設施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微軟正黑體"/>
              </a:defRPr>
            </a:pPr>
            <a:r>
              <a:t>財團法人屏東創生文化藝術基金會 (統編: 85756317)  |  文化處核可文號: 屏府文推字第 10924366700 號  |  內部審議機密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10698480" cy="109728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46304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微軟正黑體"/>
              </a:defRPr>
            </a:pPr>
            <a:r>
              <a:t>方案定位：在基金會官方 .org.tw 官方網域下建置專案募款工具專區，免費開放屏東合規團體提案上架</a:t>
            </a:r>
          </a:p>
          <a:p>
            <a:pPr>
              <a:spcBef>
                <a:spcPts val="400"/>
              </a:spcBef>
              <a:defRPr sz="1100">
                <a:solidFill>
                  <a:srgbClr val="64748B"/>
                </a:solidFill>
                <a:latin typeface="微軟正黑體"/>
              </a:defRPr>
            </a:pPr>
            <a:r>
              <a:t>解決屏東偏鄉文化教育、身障藝文工坊與社區發展協會「缺乏高轉換募款落地頁」與「線上支付整合能力」之生存痛點。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651760"/>
            <a:ext cx="10698480" cy="1920240"/>
          </a:xfrm>
          <a:prstGeom prst="roundRect">
            <a:avLst/>
          </a:prstGeom>
          <a:solidFill>
            <a:srgbClr val="D1FAE5"/>
          </a:solidFill>
          <a:ln>
            <a:solidFill>
              <a:srgbClr val="0596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788920"/>
            <a:ext cx="1014984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59669"/>
                </a:solidFill>
                <a:latin typeface="微軟正黑體"/>
              </a:defRPr>
            </a:pPr>
            <a:r>
              <a:t>★ 核心合規鐵律：100% 善款直連專戶・零代收轉付機制</a:t>
            </a:r>
          </a:p>
          <a:p>
            <a:pPr>
              <a:spcBef>
                <a:spcPts val="800"/>
              </a:spcBef>
              <a:defRPr sz="1100" b="1">
                <a:solidFill>
                  <a:srgbClr val="0F172A"/>
                </a:solidFill>
                <a:latin typeface="Consolas"/>
              </a:defRPr>
            </a:pPr>
            <a:r>
              <a:t>【愛心民眾／企業】 ──(線上刷卡直連)──&gt; 【提案 NPO 自有綠界 / 藍新愛心金流帳號】</a:t>
            </a:r>
            <a:br/>
            <a:r>
              <a:t>                                                        │</a:t>
            </a:r>
            <a:br/>
            <a:r>
              <a:t>                                                        ▼ (直接結算入帳並開立抵稅收據)</a:t>
            </a:r>
            <a:br/>
            <a:r>
              <a:t>                                                【提案 NPO 法定專用勸募專戶】</a:t>
            </a:r>
            <a:br/>
            <a:r>
              <a:t>※ 財團法人屏東創生文化藝術基金會 與 米德數據 全程零接觸、零保管、零代收轉付任何善款！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754880"/>
            <a:ext cx="5212080" cy="146304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846320"/>
            <a:ext cx="48463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F172A"/>
                </a:solidFill>
                <a:latin typeface="微軟正黑體"/>
              </a:defRPr>
            </a:pPr>
            <a:r>
              <a:t>審查把關：雙重門檻檢驗</a:t>
            </a:r>
          </a:p>
          <a:p>
            <a:pPr>
              <a:defRPr sz="1000">
                <a:solidFill>
                  <a:srgbClr val="1E293B"/>
                </a:solidFill>
                <a:latin typeface="微軟正黑體"/>
              </a:defRPr>
            </a:pPr>
            <a:r>
              <a:t>每檔上架專案強制審查並公開標註屏東縣政府（屏府社政字）或衛福部（衛部救字）之有效勸募文號與期間，杜絕非法募款。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4754880"/>
            <a:ext cx="5212080" cy="146304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0" y="4846320"/>
            <a:ext cx="48463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F172A"/>
                </a:solidFill>
                <a:latin typeface="微軟正黑體"/>
              </a:defRPr>
            </a:pPr>
            <a:r>
              <a:t>實體沙龍：勸募稅務實戰坊</a:t>
            </a:r>
          </a:p>
          <a:p>
            <a:pPr>
              <a:defRPr sz="1000">
                <a:solidFill>
                  <a:srgbClr val="1E293B"/>
                </a:solidFill>
                <a:latin typeface="微軟正黑體"/>
              </a:defRPr>
            </a:pPr>
            <a:r>
              <a:t>商借「屏東數位青創基地」，聯合合作會計師事務所舉辦工作坊，手把手指導屏東基層協會完成字號申請、專戶開立與金流開通。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D97706"/>
                </a:solidFill>
                <a:latin typeface="微軟正黑體"/>
              </a:defRPr>
            </a:pPr>
            <a:r>
              <a:t>PART 2｜三大核心執行方案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微軟正黑體"/>
              </a:defRPr>
            </a:pPr>
            <a:r>
              <a:t>行動二：對接屏東 16+ 上市櫃企業 ESG-S 共好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微軟正黑體"/>
              </a:defRPr>
            </a:pPr>
            <a:r>
              <a:t>財團法人屏東創生文化藝術基金會 (統編: 85756317)  |  文化處核可文號: 屏府文推字第 10924366700 號  |  內部審議機密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5120640" cy="475488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554480"/>
            <a:ext cx="45720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微軟正黑體"/>
              </a:defRPr>
            </a:pPr>
            <a:r>
              <a:t>鎖定屏東總部與園區設廠大廠名單</a:t>
            </a:r>
          </a:p>
          <a:p>
            <a:pPr>
              <a:spcBef>
                <a:spcPts val="800"/>
              </a:spcBef>
              <a:defRPr sz="1100">
                <a:solidFill>
                  <a:srgbClr val="1E293B"/>
                </a:solidFill>
                <a:latin typeface="微軟正黑體"/>
              </a:defRPr>
            </a:pPr>
            <a:r>
              <a:t>• 屏東總部指標地頭蛇：</a:t>
            </a:r>
            <a:br/>
            <a:r>
              <a:t>  溢泰實業 (7818)、金利食安 (7743)、金洲海洋 (4417)、國統國際 (8936)、聯友金屬 (7610)、環拓科技 (7507)、京冠生技 (7407) 等</a:t>
            </a:r>
            <a:br/>
            <a:br/>
            <a:r>
              <a:t>• 屏東科技產業園區 / 農科主力設廠大廠：</a:t>
            </a:r>
            <a:br/>
            <a:r>
              <a:t>  大江生醫 (8436)、巧新科技 (1563)、元晶太陽能 (6443)、明安國際 (8938)、加捷生醫 (4109)、綠茵生技 (6846)、兆聯實業 (6944) 等</a:t>
            </a:r>
          </a:p>
          <a:p>
            <a:pPr>
              <a:spcBef>
                <a:spcPts val="800"/>
              </a:spcBef>
              <a:defRPr sz="1000" b="1">
                <a:solidFill>
                  <a:srgbClr val="D97706"/>
                </a:solidFill>
                <a:latin typeface="微軟正黑體"/>
              </a:defRPr>
            </a:pPr>
            <a:r>
              <a:t>市場現況：企業社會面 (S) 評鑑平均得分率不到 50%（上櫃僅 35.26%），迫切尋找在地共好案源！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371600"/>
            <a:ext cx="521208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2240" y="1554480"/>
            <a:ext cx="46634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59669"/>
                </a:solidFill>
                <a:latin typeface="微軟正黑體"/>
              </a:defRPr>
            </a:pPr>
            <a:r>
              <a:t>精準對接金管會報告準則與評鑑指標</a:t>
            </a:r>
          </a:p>
          <a:p>
            <a:pPr>
              <a:spcBef>
                <a:spcPts val="800"/>
              </a:spcBef>
              <a:defRPr sz="1200" b="1">
                <a:solidFill>
                  <a:srgbClr val="0F172A"/>
                </a:solidFill>
                <a:latin typeface="微軟正黑體"/>
              </a:defRPr>
            </a:pPr>
            <a:r>
              <a:t>✓ GRI 203-1 基礎設施投資和服務支援：</a:t>
            </a:r>
          </a:p>
          <a:p>
            <a:pPr>
              <a:defRPr sz="1000">
                <a:solidFill>
                  <a:srgbClr val="64748B"/>
                </a:solidFill>
                <a:latin typeface="微軟正黑體"/>
              </a:defRPr>
            </a:pPr>
            <a:r>
              <a:t>企業出資認養屏東公益數位募款基礎設施，具倍數級間接經濟與社會共好效益。</a:t>
            </a:r>
          </a:p>
          <a:p>
            <a:pPr>
              <a:spcBef>
                <a:spcPts val="800"/>
              </a:spcBef>
              <a:defRPr sz="1200" b="1">
                <a:solidFill>
                  <a:srgbClr val="0F172A"/>
                </a:solidFill>
                <a:latin typeface="微軟正黑體"/>
              </a:defRPr>
            </a:pPr>
            <a:r>
              <a:t>✓ GRI 413-1 暨 ESG 評鑑 4.21 / 4.3：</a:t>
            </a:r>
          </a:p>
          <a:p>
            <a:pPr>
              <a:defRPr sz="1000">
                <a:solidFill>
                  <a:srgbClr val="64748B"/>
                </a:solidFill>
                <a:latin typeface="微軟正黑體"/>
              </a:defRPr>
            </a:pPr>
            <a:r>
              <a:t>精準切入「營運或廠區所在地社區發展投入」與量化績效，無 300 萬高門檻限制，地緣專屬性最強。</a:t>
            </a:r>
          </a:p>
          <a:p>
            <a:pPr>
              <a:spcBef>
                <a:spcPts val="800"/>
              </a:spcBef>
              <a:defRPr sz="1200" b="1">
                <a:solidFill>
                  <a:srgbClr val="0F172A"/>
                </a:solidFill>
                <a:latin typeface="微軟正黑體"/>
              </a:defRPr>
            </a:pPr>
            <a:r>
              <a:t>✓ ESG SHARE+ 機構平台履約驗證：</a:t>
            </a:r>
          </a:p>
          <a:p>
            <a:pPr>
              <a:defRPr sz="1000">
                <a:solidFill>
                  <a:srgbClr val="64748B"/>
                </a:solidFill>
                <a:latin typeface="微軟正黑體"/>
              </a:defRPr>
            </a:pPr>
            <a:r>
              <a:t>採三方共好採購模式，米德數據簽約交付，結案出具 .org.tw 聯名查證報告與 SHA-256 防偽憑證，零漂綠風險。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D97706"/>
                </a:solidFill>
                <a:latin typeface="微軟正黑體"/>
              </a:defRPr>
            </a:pPr>
            <a:r>
              <a:t>PART 2｜三大核心執行方案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微軟正黑體"/>
              </a:defRPr>
            </a:pPr>
            <a:r>
              <a:t>行動三：會計師事務所聯盟 ╳ 新創 AI 數位門面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微軟正黑體"/>
              </a:defRPr>
            </a:pPr>
            <a:r>
              <a:t>財團法人屏東創生文化藝術基金會 (統編: 85756317)  |  文化處核可文號: 屏府文推字第 10924366700 號  |  內部審議機密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280160"/>
            <a:ext cx="106984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D97706"/>
                </a:solidFill>
                <a:latin typeface="微軟正黑體"/>
              </a:defRPr>
            </a:pPr>
            <a:r>
              <a:t>策略思維：告別散客免費客製白工，轉向與會計師聯盟建立「簽記帳年約贈現代門面站」零成本獲客引擎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828800"/>
            <a:ext cx="3383280" cy="438912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828800"/>
            <a:ext cx="3383280" cy="4572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874519"/>
            <a:ext cx="3383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微軟正黑體"/>
              </a:defRPr>
            </a:pPr>
            <a:r>
              <a:t>對 高屏會計師事務所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468880"/>
            <a:ext cx="301752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  <a:latin typeface="微軟正黑體"/>
              </a:defRPr>
            </a:pPr>
            <a:r>
              <a:t>• 獲贈 websiteai 極速建站額度</a:t>
            </a:r>
            <a:br/>
            <a:r>
              <a:t>• 包裝「委託設立或簽記帳年約送現代企業門面站」</a:t>
            </a:r>
            <a:br/>
            <a:r>
              <a:t>• 大幅提升開戶成交率與專業形象</a:t>
            </a:r>
            <a:br/>
            <a:r>
              <a:t>• 獲得基金會官方沙龍常駐業師榮銜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828800"/>
            <a:ext cx="3383280" cy="438912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9120" y="1828800"/>
            <a:ext cx="3383280" cy="4572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89120" y="1874519"/>
            <a:ext cx="3383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微軟正黑體"/>
              </a:defRPr>
            </a:pPr>
            <a:r>
              <a:t>對 本基金會 (PTRCAF)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468880"/>
            <a:ext cx="301752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  <a:latin typeface="微軟正黑體"/>
              </a:defRPr>
            </a:pPr>
            <a:r>
              <a:t>• 零獲客成本取得在地第一線新設立統編企業名單</a:t>
            </a:r>
            <a:br/>
            <a:r>
              <a:t>• 建立高含金量創生與產業社群</a:t>
            </a:r>
            <a:br/>
            <a:r>
              <a:t>• 免費換取專業會計師擔任沙龍財稅講師</a:t>
            </a:r>
            <a:br/>
            <a:r>
              <a:t>• 為屏東文化新創建立合規數位門面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828800"/>
            <a:ext cx="3383280" cy="438912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46720" y="1828800"/>
            <a:ext cx="3383280" cy="4572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46720" y="1874519"/>
            <a:ext cx="3383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微軟正黑體"/>
              </a:defRPr>
            </a:pPr>
            <a:r>
              <a:t>對 米德數據與商業夥伴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2468880"/>
            <a:ext cx="301752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  <a:latin typeface="微軟正黑體"/>
              </a:defRPr>
            </a:pPr>
            <a:r>
              <a:t>• 嚴守標準版型一次生成、零客製修改消耗</a:t>
            </a:r>
            <a:br/>
            <a:r>
              <a:t>• 從贈站新創中篩選高成長企業</a:t>
            </a:r>
            <a:br/>
            <a:r>
              <a:t>• 引薦升級 AI-Ready 中英文獨立站（3.16）</a:t>
            </a:r>
            <a:br/>
            <a:r>
              <a:t>• 延伸海關數據與 FDE 工程服務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D97706"/>
                </a:solidFill>
                <a:latin typeface="微軟正黑體"/>
              </a:defRPr>
            </a:pPr>
            <a:r>
              <a:t>PART 3｜法規遵循與治理防火牆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微軟正黑體"/>
              </a:defRPr>
            </a:pPr>
            <a:r>
              <a:t>核心合規防禦：法人治理之「五道防火牆」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微軟正黑體"/>
              </a:defRPr>
            </a:pPr>
            <a:r>
              <a:t>財團法人屏東創生文化藝術基金會 (統編: 85756317)  |  文化處核可文號: 屏府文推字第 10924366700 號  |  內部審議機密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1371600"/>
          <a:ext cx="1069848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103120"/>
                <a:gridCol w="5212080"/>
                <a:gridCol w="1371600"/>
              </a:tblGrid>
              <a:tr h="792480"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微軟正黑體"/>
                        </a:defRPr>
                      </a:pPr>
                      <a:r>
                        <a:t>合規防護範疇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微軟正黑體"/>
                        </a:defRPr>
                      </a:pPr>
                      <a:r>
                        <a:t>法定條文依據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微軟正黑體"/>
                        </a:defRPr>
                      </a:pPr>
                      <a:r>
                        <a:t>本會制度落實措施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FFFFFF"/>
                          </a:solidFill>
                          <a:latin typeface="微軟正黑體"/>
                        </a:defRPr>
                      </a:pPr>
                      <a:r>
                        <a:t>查核結論</a:t>
                      </a:r>
                    </a:p>
                  </a:txBody>
                  <a:tcPr>
                    <a:solidFill>
                      <a:srgbClr val="0F172A"/>
                    </a:solidFill>
                  </a:tcPr>
                </a:tc>
              </a:tr>
              <a:tr h="79248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0F172A"/>
                          </a:solidFill>
                          <a:latin typeface="微軟正黑體"/>
                        </a:defRPr>
                      </a:pPr>
                      <a:r>
                        <a:t>1. 利益輸送防範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64748B"/>
                          </a:solidFill>
                          <a:latin typeface="微軟正黑體"/>
                        </a:defRPr>
                      </a:pPr>
                      <a:r>
                        <a:t>《財團法人法》第 14、45 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E293B"/>
                          </a:solidFill>
                          <a:latin typeface="微軟正黑體"/>
                        </a:defRPr>
                      </a:pPr>
                      <a:r>
                        <a:t>外部商業專案一律由米德數據獨立簽約收款開發票；米德依約提撥 15%–20% 服務費挹注本會，本會依法開立統一發票請款。資金單向流入基金會，利害關係董事依法全程離席迴避表決。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59669"/>
                          </a:solidFill>
                          <a:latin typeface="微軟正黑體"/>
                        </a:defRPr>
                      </a:pPr>
                      <a:r>
                        <a:t>100% 合規</a:t>
                      </a:r>
                    </a:p>
                  </a:txBody>
                  <a:tcPr>
                    <a:solidFill>
                      <a:srgbClr val="D1FAE5"/>
                    </a:solidFill>
                  </a:tcPr>
                </a:tc>
              </a:tr>
              <a:tr h="79248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0F172A"/>
                          </a:solidFill>
                          <a:latin typeface="微軟正黑體"/>
                        </a:defRPr>
                      </a:pPr>
                      <a:r>
                        <a:t>2. 善款零代收轉付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64748B"/>
                          </a:solidFill>
                          <a:latin typeface="微軟正黑體"/>
                        </a:defRPr>
                      </a:pPr>
                      <a:r>
                        <a:t>《公益勸募條例》/ 金融法規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E293B"/>
                          </a:solidFill>
                          <a:latin typeface="微軟正黑體"/>
                        </a:defRPr>
                      </a:pPr>
                      <a:r>
                        <a:t>本會本體嚴守零公開勸募原則；募款工具專區強制審查提案團體之有效文號，捐款 100% 直入提案團體綠界/藍新帳戶，本會零經手善款，完全杜絕違法募款與洗錢風險。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59669"/>
                          </a:solidFill>
                          <a:latin typeface="微軟正黑體"/>
                        </a:defRPr>
                      </a:pPr>
                      <a:r>
                        <a:t>100% 合規</a:t>
                      </a:r>
                    </a:p>
                  </a:txBody>
                  <a:tcPr>
                    <a:solidFill>
                      <a:srgbClr val="D1FAE5"/>
                    </a:solidFill>
                  </a:tcPr>
                </a:tc>
              </a:tr>
              <a:tr h="79248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0F172A"/>
                          </a:solidFill>
                          <a:latin typeface="微軟正黑體"/>
                        </a:defRPr>
                      </a:pPr>
                      <a:r>
                        <a:t>3. 嚴守地域邊界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64748B"/>
                          </a:solidFill>
                          <a:latin typeface="微軟正黑體"/>
                        </a:defRPr>
                      </a:pPr>
                      <a:r>
                        <a:t>《財團法人法》第 2 條 (地方性)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E293B"/>
                          </a:solidFill>
                          <a:latin typeface="微軟正黑體"/>
                        </a:defRPr>
                      </a:pPr>
                      <a:r>
                        <a:t>本會屬屏東縣地方性財團法人，名義主辦之公益計畫 100% 局限於屏東縣境內 33 鄉鎮市；外縣市商業案純屬米德數據自營自負，絕不涉及跨區越權。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59669"/>
                          </a:solidFill>
                          <a:latin typeface="微軟正黑體"/>
                        </a:defRPr>
                      </a:pPr>
                      <a:r>
                        <a:t>100% 合規</a:t>
                      </a:r>
                    </a:p>
                  </a:txBody>
                  <a:tcPr>
                    <a:solidFill>
                      <a:srgbClr val="D1FAE5"/>
                    </a:solidFill>
                  </a:tcPr>
                </a:tc>
              </a:tr>
              <a:tr h="79248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0F172A"/>
                          </a:solidFill>
                          <a:latin typeface="微軟正黑體"/>
                        </a:defRPr>
                      </a:pPr>
                      <a:r>
                        <a:t>4. 文化處宗旨對齊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64748B"/>
                          </a:solidFill>
                          <a:latin typeface="微軟正黑體"/>
                        </a:defRPr>
                      </a:pPr>
                      <a:r>
                        <a:t>捐助章程第 3 條 / 主管機關監督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E293B"/>
                          </a:solidFill>
                          <a:latin typeface="微軟正黑體"/>
                        </a:defRPr>
                      </a:pPr>
                      <a:r>
                        <a:t>受惠對象完全聚焦屏東社區文化營造、偏鄉文教閱讀、身障藝文創作與在地風土青創，100% 契合地院登記章程之文化創生目的，考核具體有亮點。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59669"/>
                          </a:solidFill>
                          <a:latin typeface="微軟正黑體"/>
                        </a:defRPr>
                      </a:pPr>
                      <a:r>
                        <a:t>100% 合規</a:t>
                      </a:r>
                    </a:p>
                  </a:txBody>
                  <a:tcPr>
                    <a:solidFill>
                      <a:srgbClr val="D1FAE5"/>
                    </a:solidFill>
                  </a:tcPr>
                </a:tc>
              </a:tr>
              <a:tr h="79248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0F172A"/>
                          </a:solidFill>
                          <a:latin typeface="微軟正黑體"/>
                        </a:defRPr>
                      </a:pPr>
                      <a:r>
                        <a:t>5. 採購法獨立履約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64748B"/>
                          </a:solidFill>
                          <a:latin typeface="微軟正黑體"/>
                        </a:defRPr>
                      </a:pPr>
                      <a:r>
                        <a:t>《政府採購法》第 65 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1E293B"/>
                          </a:solidFill>
                          <a:latin typeface="微軟正黑體"/>
                        </a:defRPr>
                      </a:pPr>
                      <a:r>
                        <a:t>凡由本會獨立投標承接之公部門採購標案，一律由本會直接聘用專案人力履約，絕不轉包予董事關聯企業；若需技術合作依規定辦理公開合法共同投標。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00" b="1">
                          <a:solidFill>
                            <a:srgbClr val="059669"/>
                          </a:solidFill>
                          <a:latin typeface="微軟正黑體"/>
                        </a:defRPr>
                      </a:pPr>
                      <a:r>
                        <a:t>100% 合規</a:t>
                      </a:r>
                    </a:p>
                  </a:txBody>
                  <a:tcPr>
                    <a:solidFill>
                      <a:srgbClr val="D1FAE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D97706"/>
                </a:solidFill>
                <a:latin typeface="微軟正黑體"/>
              </a:defRPr>
            </a:pPr>
            <a:r>
              <a:t>PART 3｜法規遵循與財務架構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微軟正黑體"/>
              </a:defRPr>
            </a:pPr>
            <a:r>
              <a:t>雙主體財務健全度與金流路徑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微軟正黑體"/>
              </a:defRPr>
            </a:pPr>
            <a:r>
              <a:t>財團法人屏東創生文化藝術基金會 (統編: 85756317)  |  文化處核可文號: 屏府文推字第 10924366700 號  |  內部審議機密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10698480" cy="201168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508760"/>
            <a:ext cx="10332720" cy="1737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D97706"/>
                </a:solidFill>
                <a:latin typeface="微軟正黑體"/>
              </a:defRPr>
            </a:pPr>
            <a:r>
              <a:t>雙軌金流機制：資金單向回饋挹注本會（全程開立合法統一發票）</a:t>
            </a:r>
          </a:p>
          <a:p>
            <a:pPr>
              <a:spcBef>
                <a:spcPts val="800"/>
              </a:spcBef>
              <a:defRPr sz="1050">
                <a:solidFill>
                  <a:srgbClr val="FFFFFF"/>
                </a:solidFill>
                <a:latin typeface="Consolas"/>
              </a:defRPr>
            </a:pPr>
            <a:r>
              <a:t>[企業 ESG 專案 / 商業建站客戶] ──(商業合約 / 100% 合法發票)──&gt; [MIDCREATIVE 米德數據]</a:t>
            </a:r>
            <a:br/>
            <a:r>
              <a:t>                                                                         │</a:t>
            </a:r>
            <a:br/>
            <a:r>
              <a:t>                                           ┌─────────────────────────────┘</a:t>
            </a:r>
            <a:br/>
            <a:r>
              <a:t>                                           ▼ (依約提撥 15%–20% 專案推廣服務費)</a:t>
            </a:r>
            <a:br/>
            <a:r>
              <a:t>[財團法人屏東創生文化藝術基金會 (PTRCAF)] &lt;──(本會開立「統一發票」合法請款申報)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566160"/>
            <a:ext cx="3383280" cy="26517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3566160"/>
            <a:ext cx="3383280" cy="4572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611880"/>
            <a:ext cx="3383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微軟正黑體"/>
              </a:defRPr>
            </a:pPr>
            <a:r>
              <a:t>零固定支出負擔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114800"/>
            <a:ext cx="30175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1E293B"/>
                </a:solidFill>
                <a:latin typeface="微軟正黑體"/>
              </a:defRPr>
            </a:pPr>
            <a:r>
              <a:t>• 零房租：免費商借屏東數位青創基地</a:t>
            </a:r>
            <a:br/>
            <a:r>
              <a:t>• 零人事：無全職行政固定薪資負擔</a:t>
            </a:r>
            <a:br/>
            <a:r>
              <a:t>• 基礎開銷僅會計師記帳與網域託管費</a:t>
            </a:r>
            <a:br/>
            <a:r>
              <a:t>• 每年固定支出極微，無現金流斷裂壓力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3566160"/>
            <a:ext cx="3383280" cy="26517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3566160"/>
            <a:ext cx="3383280" cy="45720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3611880"/>
            <a:ext cx="3383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微軟正黑體"/>
              </a:defRPr>
            </a:pPr>
            <a:r>
              <a:t>自籌變動營收穩健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4114800"/>
            <a:ext cx="30175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1E293B"/>
                </a:solidFill>
                <a:latin typeface="微軟正黑體"/>
              </a:defRPr>
            </a:pPr>
            <a:r>
              <a:t>• 米德數據每檔合作案提撥 15%–20% 服務費</a:t>
            </a:r>
            <a:br/>
            <a:r>
              <a:t>• 本會合法開立統一發票，帳目清晰透明</a:t>
            </a:r>
            <a:br/>
            <a:r>
              <a:t>• 獨立承接公部門文化創生標案收入</a:t>
            </a:r>
            <a:br/>
            <a:r>
              <a:t>• 大幅提升本會法定自籌財源比例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3566160"/>
            <a:ext cx="3383280" cy="265176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3566160"/>
            <a:ext cx="3383280" cy="4572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46720" y="3611880"/>
            <a:ext cx="3383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微軟正黑體"/>
              </a:defRPr>
            </a:pPr>
            <a:r>
              <a:t>零負債與資本健全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4114800"/>
            <a:ext cx="30175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>
                <a:solidFill>
                  <a:srgbClr val="1E293B"/>
                </a:solidFill>
                <a:latin typeface="微軟正黑體"/>
              </a:defRPr>
            </a:pPr>
            <a:r>
              <a:t>• 採「先有專案買單、再動支成本」原則</a:t>
            </a:r>
            <a:br/>
            <a:r>
              <a:t>• 董事會無自掏腰包墊款補虧損之風險</a:t>
            </a:r>
            <a:br/>
            <a:r>
              <a:t>• 資金流向單向流入，資產零外流風險</a:t>
            </a:r>
            <a:br/>
            <a:r>
              <a:t>• 經得起文化處考核與四大會計師查核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D97706"/>
                </a:solidFill>
                <a:latin typeface="微軟正黑體"/>
              </a:defRPr>
            </a:pPr>
            <a:r>
              <a:t>PART 4｜落地路徑與授權決議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微軟正黑體"/>
              </a:defRPr>
            </a:pPr>
            <a:r>
              <a:t>執行里程碑與年度關鍵績效指標（KPI）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微軟正黑體"/>
              </a:defRPr>
            </a:pPr>
            <a:r>
              <a:t>財團法人屏東創生文化藝術基金會 (統編: 85756317)  |  文化處核可文號: 屏府文推字第 10924366700 號  |  內部審議機密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63040"/>
            <a:ext cx="3383280" cy="466344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463040"/>
            <a:ext cx="3383280" cy="731520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08760"/>
            <a:ext cx="3383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微軟正黑體"/>
              </a:defRPr>
            </a:pPr>
            <a:r>
              <a:t>階段一：籌備啟動</a:t>
            </a:r>
          </a:p>
          <a:p>
            <a:pPr algn="ctr">
              <a:defRPr sz="1000">
                <a:solidFill>
                  <a:srgbClr val="FFFFFF"/>
                </a:solidFill>
                <a:latin typeface="微軟正黑體"/>
              </a:defRPr>
            </a:pPr>
            <a:r>
              <a:t>2026 Q4 (當前季度)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377440"/>
            <a:ext cx="30175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  <a:latin typeface="微軟正黑體"/>
              </a:defRPr>
            </a:pPr>
            <a:r>
              <a:t>• 完成董事會報告並通過備查</a:t>
            </a:r>
            <a:br/>
            <a:r>
              <a:t>• 正式簽訂戰略合作意向書 (MOU)</a:t>
            </a:r>
            <a:br/>
            <a:r>
              <a:t>• 官方 .org.tw 加速器官網正式上線</a:t>
            </a:r>
            <a:br/>
            <a:r>
              <a:t>• 商借「屏東數位青創基地」常態檔期</a:t>
            </a:r>
            <a:br/>
            <a:r>
              <a:t>• 與高屏會計師事務所建立首波合作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463040"/>
            <a:ext cx="3383280" cy="466344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1463040"/>
            <a:ext cx="3383280" cy="73152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89120" y="1508760"/>
            <a:ext cx="3383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微軟正黑體"/>
              </a:defRPr>
            </a:pPr>
            <a:r>
              <a:t>階段二：冷啟動破局</a:t>
            </a:r>
          </a:p>
          <a:p>
            <a:pPr algn="ctr">
              <a:defRPr sz="1000">
                <a:solidFill>
                  <a:srgbClr val="FEF3C7"/>
                </a:solidFill>
                <a:latin typeface="微軟正黑體"/>
              </a:defRPr>
            </a:pPr>
            <a:r>
              <a:t>2027 Q1 – Q2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377440"/>
            <a:ext cx="30175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  <a:latin typeface="微軟正黑體"/>
              </a:defRPr>
            </a:pPr>
            <a:r>
              <a:t>• 舉辦青創基地首場《屏東影響力沙龍》</a:t>
            </a:r>
            <a:br/>
            <a:r>
              <a:t>• 主辦《勸募字號申請 ╳ 稅務實戰坊》</a:t>
            </a:r>
            <a:br/>
            <a:r>
              <a:t>• 徵集輔導首批 5–8 家屏東合規 NPO 上架</a:t>
            </a:r>
            <a:br/>
            <a:r>
              <a:t>• 發布專案募款標準示範樣機</a:t>
            </a:r>
            <a:br/>
            <a:r>
              <a:t>• 啟動會計師新創贈站導流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463040"/>
            <a:ext cx="3383280" cy="466344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46720" y="1463040"/>
            <a:ext cx="3383280" cy="73152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0" y="1508760"/>
            <a:ext cx="33832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微軟正黑體"/>
              </a:defRPr>
            </a:pPr>
            <a:r>
              <a:t>階段三：規模化放量</a:t>
            </a:r>
          </a:p>
          <a:p>
            <a:pPr algn="ctr">
              <a:defRPr sz="1000">
                <a:solidFill>
                  <a:srgbClr val="FEF3C7"/>
                </a:solidFill>
                <a:latin typeface="微軟正黑體"/>
              </a:defRPr>
            </a:pPr>
            <a:r>
              <a:t>2027 Q3 – Q4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2377440"/>
            <a:ext cx="30175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E293B"/>
                </a:solidFill>
                <a:latin typeface="微軟正黑體"/>
              </a:defRPr>
            </a:pPr>
            <a:r>
              <a:t>• 拜訪 3–5 家屏東總部與園區上市櫃大廠</a:t>
            </a:r>
            <a:br/>
            <a:r>
              <a:t>• 促成至少 1–2 檔 ESG 認養共好合約</a:t>
            </a:r>
            <a:br/>
            <a:r>
              <a:t>• 獨立投標文化處或中央地方創生標案</a:t>
            </a:r>
            <a:br/>
            <a:r>
              <a:t>• 達成 8 家以上 NPO 成功上架運作</a:t>
            </a:r>
            <a:br/>
            <a:r>
              <a:t>• 建立基金會穩定自籌財源循環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D97706"/>
                </a:solidFill>
                <a:latin typeface="微軟正黑體"/>
              </a:defRPr>
            </a:pPr>
            <a:r>
              <a:t>PART 4｜落地路徑與授權決議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0F172A"/>
                </a:solidFill>
                <a:latin typeface="微軟正黑體"/>
              </a:defRPr>
            </a:pPr>
            <a:r>
              <a:t>提請理監事會審議備查事項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446520"/>
            <a:ext cx="10698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64748B"/>
                </a:solidFill>
                <a:latin typeface="微軟正黑體"/>
              </a:defRPr>
            </a:pPr>
            <a:r>
              <a:t>財團法人屏東創生文化藝術基金會 (統編: 85756317)  |  文化處核可文號: 屏府文推字第 10924366700 號  |  內部審議機密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10698480" cy="3474720"/>
          </a:xfrm>
          <a:prstGeom prst="roundRect">
            <a:avLst/>
          </a:prstGeom>
          <a:solidFill>
            <a:srgbClr val="F8FAFC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554480"/>
            <a:ext cx="1014984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F172A"/>
                </a:solidFill>
                <a:latin typeface="微軟正黑體"/>
              </a:defRPr>
            </a:pPr>
            <a:r>
              <a:t>提請 董事會審議備查重點摘要：</a:t>
            </a:r>
          </a:p>
          <a:p>
            <a:pPr>
              <a:spcBef>
                <a:spcPts val="800"/>
              </a:spcBef>
              <a:defRPr sz="1150">
                <a:solidFill>
                  <a:srgbClr val="1E293B"/>
                </a:solidFill>
                <a:latin typeface="微軟正黑體"/>
              </a:defRPr>
            </a:pPr>
            <a:r>
              <a:t>一、確認轉型方向： 同意推動《屏東社區共好與公益數位募資基礎設施 ╳ 創育加速聯盟計畫》，建立自給自足創生平台。</a:t>
            </a:r>
          </a:p>
          <a:p>
            <a:pPr>
              <a:spcBef>
                <a:spcPts val="800"/>
              </a:spcBef>
              <a:defRPr sz="1150">
                <a:solidFill>
                  <a:srgbClr val="1E293B"/>
                </a:solidFill>
                <a:latin typeface="微軟正黑體"/>
              </a:defRPr>
            </a:pPr>
            <a:r>
              <a:t>二、核備合作框架： 同意本會與技術夥伴 MIDCREATIVE 米德數據簽署戰略合作意向書（MOU），落實 15%–20% 統一發票回饋金機制。</a:t>
            </a:r>
          </a:p>
          <a:p>
            <a:pPr>
              <a:spcBef>
                <a:spcPts val="800"/>
              </a:spcBef>
              <a:defRPr sz="1150">
                <a:solidFill>
                  <a:srgbClr val="1E293B"/>
                </a:solidFill>
                <a:latin typeface="微軟正黑體"/>
              </a:defRPr>
            </a:pPr>
            <a:r>
              <a:t>三、依法程序入卷： 依《財團法人法》第 45 條，利害關係董事離席迴避發言與表決，並正式記載於會議紀錄備查，確保程序零瑕疵。</a:t>
            </a:r>
          </a:p>
          <a:p>
            <a:pPr>
              <a:spcBef>
                <a:spcPts val="800"/>
              </a:spcBef>
              <a:defRPr sz="1150">
                <a:solidFill>
                  <a:srgbClr val="1E293B"/>
                </a:solidFill>
                <a:latin typeface="微軟正黑體"/>
              </a:defRPr>
            </a:pPr>
            <a:r>
              <a:t>四、授權團隊執行： 授權營運長及執行團隊辦理後續官方網站上線、數位青創基地場地商借與公益團體徵集事宜。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5029200"/>
            <a:ext cx="10698480" cy="109728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5166360"/>
            <a:ext cx="103327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D97706"/>
                </a:solidFill>
                <a:latin typeface="微軟正黑體"/>
              </a:defRPr>
            </a:pPr>
            <a:r>
              <a:t>新局已啟・深耕屏東・創造共好</a:t>
            </a:r>
          </a:p>
          <a:p>
            <a:pPr algn="ctr">
              <a:spcBef>
                <a:spcPts val="400"/>
              </a:spcBef>
              <a:defRPr sz="1200">
                <a:solidFill>
                  <a:srgbClr val="FFFFFF"/>
                </a:solidFill>
                <a:latin typeface="微軟正黑體"/>
              </a:defRPr>
            </a:pPr>
            <a:r>
              <a:t>簡報完畢，敬請 董事長、全體董事暨監察人 惠予審議備查與指導！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